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0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6" r:id="rId43"/>
    <p:sldId id="297" r:id="rId44"/>
    <p:sldId id="298" r:id="rId45"/>
    <p:sldId id="307" r:id="rId46"/>
    <p:sldId id="308" r:id="rId47"/>
    <p:sldId id="299" r:id="rId48"/>
    <p:sldId id="300" r:id="rId49"/>
    <p:sldId id="301" r:id="rId50"/>
    <p:sldId id="315" r:id="rId51"/>
    <p:sldId id="314" r:id="rId52"/>
    <p:sldId id="316" r:id="rId53"/>
    <p:sldId id="317" r:id="rId54"/>
    <p:sldId id="302" r:id="rId55"/>
    <p:sldId id="309" r:id="rId56"/>
    <p:sldId id="310" r:id="rId57"/>
    <p:sldId id="313" r:id="rId58"/>
    <p:sldId id="311" r:id="rId59"/>
    <p:sldId id="312" r:id="rId60"/>
    <p:sldId id="318" r:id="rId61"/>
    <p:sldId id="303" r:id="rId62"/>
    <p:sldId id="304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>
      <p:cViewPr>
        <p:scale>
          <a:sx n="75" d="100"/>
          <a:sy n="75" d="100"/>
        </p:scale>
        <p:origin x="2144" y="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FCF7-8CB4-4C6A-BA68-691062402159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CF37F-3CA4-4DC5-A0D3-848054D1B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061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4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7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16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7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1879297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83543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15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1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1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9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51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3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62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25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7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5CFE4-2CCE-4999-ABE2-085C97367F0F}" type="datetimeFigureOut">
              <a:rPr lang="ko-KR" altLang="en-US" smtClean="0"/>
              <a:t>2016. 2. 26.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6DFA-A4FF-4128-A4D7-F863B143B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8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gif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8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>
          <a:xfrm>
            <a:off x="1292706" y="2354200"/>
            <a:ext cx="6803544" cy="642752"/>
          </a:xfrm>
        </p:spPr>
        <p:txBody>
          <a:bodyPr>
            <a:noAutofit/>
          </a:bodyPr>
          <a:lstStyle/>
          <a:p>
            <a:r>
              <a:rPr lang="en-US" altLang="ko-KR" sz="4400" smtClean="0"/>
              <a:t>Machine </a:t>
            </a:r>
            <a:r>
              <a:rPr lang="en-US" altLang="ko-KR" sz="4400" smtClean="0"/>
              <a:t/>
            </a:r>
            <a:br>
              <a:rPr lang="en-US" altLang="ko-KR" sz="4400" smtClean="0"/>
            </a:br>
            <a:r>
              <a:rPr lang="en-US" altLang="ko-KR" sz="4400" smtClean="0"/>
              <a:t>Learning</a:t>
            </a:r>
            <a:r>
              <a:rPr lang="ko-KR" altLang="en-US" sz="4400" dirty="0" smtClean="0"/>
              <a:t> </a:t>
            </a:r>
            <a:r>
              <a:rPr lang="en-US" altLang="ko-KR" sz="4400" dirty="0" smtClean="0"/>
              <a:t>2/6</a:t>
            </a:r>
            <a:endParaRPr lang="ko-KR" altLang="en-US" sz="44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2015.12.31(</a:t>
            </a:r>
            <a:r>
              <a:rPr lang="ko-KR" altLang="en-US" dirty="0" smtClean="0"/>
              <a:t>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한컴 윤고딕 240" pitchFamily="18" charset="-127"/>
                <a:ea typeface="한컴 윤고딕 240" pitchFamily="18" charset="-127"/>
              </a:rPr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0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Classification with Logistic Regression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86" y="2216622"/>
            <a:ext cx="5557118" cy="201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33" y="4234248"/>
            <a:ext cx="3661224" cy="156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Classification with Logistic </a:t>
            </a:r>
            <a:r>
              <a:rPr lang="en-US" altLang="ko-KR" dirty="0" smtClean="0"/>
              <a:t>Regression: Decision Boundary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2461311"/>
            <a:ext cx="6100413" cy="328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998573" y="2984992"/>
            <a:ext cx="560173" cy="384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55092" y="4183597"/>
            <a:ext cx="1178011" cy="384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55092" y="5423392"/>
            <a:ext cx="1178011" cy="384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구부러진 연결선 3"/>
          <p:cNvCxnSpPr>
            <a:stCxn id="14" idx="3"/>
          </p:cNvCxnSpPr>
          <p:nvPr/>
        </p:nvCxnSpPr>
        <p:spPr>
          <a:xfrm>
            <a:off x="4333103" y="4375739"/>
            <a:ext cx="1787611" cy="1555504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구부러진 연결선 5"/>
          <p:cNvCxnSpPr>
            <a:stCxn id="17" idx="3"/>
          </p:cNvCxnSpPr>
          <p:nvPr/>
        </p:nvCxnSpPr>
        <p:spPr>
          <a:xfrm>
            <a:off x="4333103" y="5615534"/>
            <a:ext cx="1787611" cy="315709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54811" y="5807676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이렇게 나눌 수 있는 선분 긋기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theta 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값 찾기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8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Classification with Logistic </a:t>
            </a:r>
            <a:r>
              <a:rPr lang="en-US" altLang="ko-KR" dirty="0" smtClean="0"/>
              <a:t>Regression: Decision Boundary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65" y="2390388"/>
            <a:ext cx="5895560" cy="349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2100649" y="3146854"/>
            <a:ext cx="1309816" cy="1260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Classification with Logistic </a:t>
            </a:r>
            <a:r>
              <a:rPr lang="en-US" altLang="ko-KR" dirty="0" smtClean="0"/>
              <a:t>Regression: Cost Function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845" y="2479590"/>
            <a:ext cx="5863400" cy="329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4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Classification with Logistic </a:t>
            </a:r>
            <a:r>
              <a:rPr lang="en-US" altLang="ko-KR" dirty="0" smtClean="0"/>
              <a:t>Regression: </a:t>
            </a:r>
            <a:r>
              <a:rPr lang="en-US" altLang="ko-KR" dirty="0"/>
              <a:t>Cost </a:t>
            </a:r>
            <a:r>
              <a:rPr lang="en-US" altLang="ko-KR" dirty="0" smtClean="0"/>
              <a:t>Function</a:t>
            </a:r>
          </a:p>
          <a:p>
            <a:pPr lvl="1"/>
            <a:r>
              <a:rPr lang="ko-KR" altLang="en-US" dirty="0" smtClean="0"/>
              <a:t>유지해야 하는 조건</a:t>
            </a:r>
            <a:endParaRPr lang="en-US" altLang="ko-KR" dirty="0"/>
          </a:p>
          <a:p>
            <a:pPr lvl="2"/>
            <a:r>
              <a:rPr lang="en-US" altLang="ko-KR" dirty="0" smtClean="0"/>
              <a:t>hypothesis</a:t>
            </a:r>
            <a:r>
              <a:rPr lang="ko-KR" altLang="en-US" dirty="0" smtClean="0"/>
              <a:t>를 평가할 수 있는 역할을 수행해야 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gradient descent </a:t>
            </a:r>
            <a:r>
              <a:rPr lang="ko-KR" altLang="en-US" dirty="0" smtClean="0"/>
              <a:t>하기 위해 미분 가능해야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환경</a:t>
            </a:r>
            <a:endParaRPr lang="en-US" altLang="ko-KR" dirty="0" smtClean="0"/>
          </a:p>
          <a:p>
            <a:pPr lvl="2"/>
            <a:r>
              <a:rPr lang="en-US" altLang="ko-KR" dirty="0"/>
              <a:t>y</a:t>
            </a:r>
            <a:r>
              <a:rPr lang="ko-KR" altLang="en-US" dirty="0" smtClean="0"/>
              <a:t>의 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/>
              <a:t> </a:t>
            </a:r>
            <a:r>
              <a:rPr lang="ko-KR" altLang="en-US" dirty="0" smtClean="0"/>
              <a:t>두 가지 경우만 존재함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dirty="0" smtClean="0"/>
              <a:t>hypothesis </a:t>
            </a:r>
            <a:r>
              <a:rPr lang="ko-KR" altLang="en-US" dirty="0" smtClean="0"/>
              <a:t>결과값이 얼마나 </a:t>
            </a:r>
            <a:r>
              <a:rPr lang="en-US" altLang="ko-KR" dirty="0" smtClean="0"/>
              <a:t>0 or 1</a:t>
            </a:r>
            <a:r>
              <a:rPr lang="ko-KR" altLang="en-US" dirty="0" smtClean="0"/>
              <a:t>에 가까이 가는지를 파악해야 함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84" y="3771321"/>
            <a:ext cx="4721739" cy="229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Classification with Logistic Regression: Cost Function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698402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95170" y="2142997"/>
            <a:ext cx="5403408" cy="2494906"/>
            <a:chOff x="1205301" y="2258326"/>
            <a:chExt cx="6102729" cy="2915036"/>
          </a:xfrm>
        </p:grpSpPr>
        <p:grpSp>
          <p:nvGrpSpPr>
            <p:cNvPr id="2" name="그룹 1"/>
            <p:cNvGrpSpPr/>
            <p:nvPr/>
          </p:nvGrpSpPr>
          <p:grpSpPr>
            <a:xfrm>
              <a:off x="1907057" y="2982611"/>
              <a:ext cx="5400973" cy="2190751"/>
              <a:chOff x="1601188" y="2595433"/>
              <a:chExt cx="5400973" cy="2190751"/>
            </a:xfrm>
          </p:grpSpPr>
          <p:pic>
            <p:nvPicPr>
              <p:cNvPr id="1741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1188" y="2595433"/>
                <a:ext cx="2626092" cy="2190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1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7544" y="2595433"/>
                <a:ext cx="2394617" cy="2152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301" y="2258326"/>
              <a:ext cx="3250449" cy="641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093" y="4733596"/>
            <a:ext cx="28670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구부러진 연결선 5"/>
          <p:cNvCxnSpPr/>
          <p:nvPr/>
        </p:nvCxnSpPr>
        <p:spPr>
          <a:xfrm rot="10800000" flipV="1">
            <a:off x="2497662" y="4333102"/>
            <a:ext cx="1761300" cy="626075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구부러진 연결선 7"/>
          <p:cNvCxnSpPr/>
          <p:nvPr/>
        </p:nvCxnSpPr>
        <p:spPr>
          <a:xfrm rot="10800000" flipV="1">
            <a:off x="2497662" y="4333102"/>
            <a:ext cx="2568608" cy="626076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/>
          <p:nvPr/>
        </p:nvCxnSpPr>
        <p:spPr>
          <a:xfrm flipV="1">
            <a:off x="2638734" y="2330987"/>
            <a:ext cx="3547882" cy="863814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endCxn id="26" idx="2"/>
          </p:cNvCxnSpPr>
          <p:nvPr/>
        </p:nvCxnSpPr>
        <p:spPr>
          <a:xfrm flipV="1">
            <a:off x="6503237" y="2511256"/>
            <a:ext cx="680608" cy="579922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86616" y="2203479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불일치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cost</a:t>
            </a:r>
            <a:r>
              <a:rPr lang="en-US" altLang="ko-KR" sz="1400" dirty="0" err="1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infinity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3641" y="479968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일치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cost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0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72560" y="4733596"/>
            <a:ext cx="18357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x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축이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theta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가 아니라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h(x)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이지만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sigmoid function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/>
            </a:r>
            <a:b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대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 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함수임으로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theta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값을 추적하여 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적정 값으로 조정하는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gradient descent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에는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문제될 것 없음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1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Motivation</a:t>
            </a:r>
          </a:p>
          <a:p>
            <a:pPr lvl="1"/>
            <a:r>
              <a:rPr lang="en-US" altLang="ko-KR" dirty="0" smtClean="0"/>
              <a:t>We have linear regression and logistic regression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W</a:t>
            </a:r>
            <a:r>
              <a:rPr lang="en-US" altLang="ko-KR" dirty="0" smtClean="0"/>
              <a:t>hy do we need yet another learning algorithm?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88" y="2843928"/>
            <a:ext cx="5818745" cy="308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>
            <a:endCxn id="9" idx="1"/>
          </p:cNvCxnSpPr>
          <p:nvPr/>
        </p:nvCxnSpPr>
        <p:spPr>
          <a:xfrm rot="5400000" flipH="1" flipV="1">
            <a:off x="6315926" y="3599800"/>
            <a:ext cx="1131216" cy="1076798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/>
          <p:nvPr/>
        </p:nvCxnSpPr>
        <p:spPr>
          <a:xfrm flipV="1">
            <a:off x="6293708" y="5041557"/>
            <a:ext cx="1175652" cy="52489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19933" y="3418702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(N^2)/2!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19934" y="485689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(N^3)/</a:t>
            </a:r>
            <a:r>
              <a:rPr lang="en-US" altLang="ko-KR" sz="14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!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70886" y="5694347"/>
            <a:ext cx="278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Non-linear classification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에서는 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decision boarder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만들기 위해 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사용되는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feature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들의 개수가 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너무 많아짐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2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Motivation</a:t>
            </a:r>
          </a:p>
          <a:p>
            <a:pPr marL="271463" lvl="1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32" y="2374814"/>
            <a:ext cx="64484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4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Motivation</a:t>
            </a:r>
          </a:p>
          <a:p>
            <a:pPr marL="271463" lvl="1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429" y="2416904"/>
            <a:ext cx="5610231" cy="337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4064" y="5788112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Gray code 0-255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6" name="구부러진 연결선 5"/>
          <p:cNvCxnSpPr>
            <a:stCxn id="9218" idx="2"/>
            <a:endCxn id="2" idx="1"/>
          </p:cNvCxnSpPr>
          <p:nvPr/>
        </p:nvCxnSpPr>
        <p:spPr>
          <a:xfrm rot="16200000" flipH="1">
            <a:off x="4998860" y="5396796"/>
            <a:ext cx="153889" cy="936519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72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Motivation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Simple logistic regression together with adding in the quadratic or cubic features 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r>
              <a:rPr lang="en-US" altLang="ko-KR" dirty="0" smtClean="0"/>
              <a:t> too complex...</a:t>
            </a:r>
          </a:p>
          <a:p>
            <a:pPr lvl="1"/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neural networks</a:t>
            </a:r>
            <a:r>
              <a:rPr lang="en-US" altLang="ko-KR" dirty="0" smtClean="0"/>
              <a:t>, complex nonlinear hypothesis can be easily solved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76" y="2204864"/>
            <a:ext cx="5134937" cy="292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788024" y="3244794"/>
            <a:ext cx="1368152" cy="2562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71600" y="3244794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Decision boarder 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포기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!!!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5" name="구부러진 연결선 4"/>
          <p:cNvCxnSpPr>
            <a:endCxn id="2" idx="3"/>
          </p:cNvCxnSpPr>
          <p:nvPr/>
        </p:nvCxnSpPr>
        <p:spPr>
          <a:xfrm rot="16200000" flipV="1">
            <a:off x="1761159" y="3642497"/>
            <a:ext cx="1877266" cy="1728192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59632" y="4005064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layer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라는 새로운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개념 도입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11268" name="구부러진 연결선 11267"/>
          <p:cNvCxnSpPr/>
          <p:nvPr/>
        </p:nvCxnSpPr>
        <p:spPr>
          <a:xfrm rot="16200000" flipH="1">
            <a:off x="1845554" y="4662991"/>
            <a:ext cx="1080117" cy="10604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6554832" y="4744072"/>
            <a:ext cx="609455" cy="341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74" name="구부러진 연결선 11273"/>
          <p:cNvCxnSpPr>
            <a:stCxn id="13" idx="3"/>
            <a:endCxn id="41" idx="0"/>
          </p:cNvCxnSpPr>
          <p:nvPr/>
        </p:nvCxnSpPr>
        <p:spPr>
          <a:xfrm>
            <a:off x="6156176" y="3372901"/>
            <a:ext cx="703384" cy="1371171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Recall</a:t>
            </a:r>
          </a:p>
          <a:p>
            <a:r>
              <a:rPr lang="en-US" altLang="ko-KR" dirty="0" smtClean="0"/>
              <a:t>Neural Networks: Representation</a:t>
            </a:r>
          </a:p>
          <a:p>
            <a:pPr lvl="1"/>
            <a:r>
              <a:rPr lang="en-US" altLang="ko-KR" dirty="0" smtClean="0"/>
              <a:t>Motivation</a:t>
            </a:r>
          </a:p>
          <a:p>
            <a:pPr lvl="1"/>
            <a:r>
              <a:rPr lang="en-US" altLang="ko-KR" dirty="0" smtClean="0"/>
              <a:t>Neural Networks Representation</a:t>
            </a:r>
          </a:p>
          <a:p>
            <a:pPr lvl="1"/>
            <a:r>
              <a:rPr lang="en-US" altLang="ko-KR" dirty="0" smtClean="0"/>
              <a:t>Applications</a:t>
            </a:r>
          </a:p>
          <a:p>
            <a:r>
              <a:rPr lang="en-US" altLang="ko-KR" dirty="0" smtClean="0"/>
              <a:t>Neural Networks: Learning</a:t>
            </a:r>
          </a:p>
          <a:p>
            <a:pPr lvl="1"/>
            <a:r>
              <a:rPr lang="en-US" altLang="ko-KR" dirty="0" smtClean="0"/>
              <a:t>Cost Function &amp; Back Propagation</a:t>
            </a:r>
          </a:p>
          <a:p>
            <a:pPr lvl="1"/>
            <a:r>
              <a:rPr lang="en-US" altLang="ko-KR" dirty="0" smtClean="0"/>
              <a:t>Back Propagation in Practice</a:t>
            </a:r>
          </a:p>
          <a:p>
            <a:pPr lvl="1"/>
            <a:r>
              <a:rPr lang="en-US" altLang="ko-KR" dirty="0" smtClean="0"/>
              <a:t>Application of Neural Networks – Autonomous Driving</a:t>
            </a:r>
          </a:p>
        </p:txBody>
      </p:sp>
    </p:spTree>
    <p:extLst>
      <p:ext uri="{BB962C8B-B14F-4D97-AF65-F5344CB8AC3E}">
        <p14:creationId xmlns:p14="http://schemas.microsoft.com/office/powerpoint/2010/main" val="27933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Model representation 1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02" y="2244215"/>
            <a:ext cx="6135686" cy="369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3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Model representation 1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95" y="2366577"/>
            <a:ext cx="59055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6318422" y="3928225"/>
            <a:ext cx="1351005" cy="6437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97662" y="2680192"/>
            <a:ext cx="1351005" cy="384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15700" y="1854449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Model representation 1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45" y="2263990"/>
            <a:ext cx="58674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379308" y="2674377"/>
                <a:ext cx="1474573" cy="1295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0" i="1" baseline="3000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8000" b="0" i="1" baseline="30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8000" b="0" i="1" baseline="30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8000" b="0" i="1" baseline="3000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altLang="ko-KR" sz="8000" baseline="30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308" y="2674377"/>
                <a:ext cx="1474573" cy="1295098"/>
              </a:xfrm>
              <a:prstGeom prst="rect">
                <a:avLst/>
              </a:prstGeom>
              <a:blipFill rotWithShape="1">
                <a:blip r:embed="rId3"/>
                <a:stretch>
                  <a:fillRect t="-235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19188" y="2365541"/>
            <a:ext cx="1418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layer index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45015" y="2958903"/>
            <a:ext cx="1600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feature </a:t>
            </a:r>
            <a:r>
              <a:rPr lang="en-US" altLang="ko-KR" sz="14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index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678894" y="5527781"/>
            <a:ext cx="1094036" cy="384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33521" y="5488039"/>
            <a:ext cx="1307724" cy="384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78197" y="4981412"/>
            <a:ext cx="1307724" cy="384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Model representation 1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03" y="2338773"/>
            <a:ext cx="6203284" cy="350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/>
          <p:nvPr/>
        </p:nvCxnSpPr>
        <p:spPr>
          <a:xfrm rot="10800000" flipV="1">
            <a:off x="2924432" y="5840625"/>
            <a:ext cx="436606" cy="2471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7902" y="5903094"/>
            <a:ext cx="227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# of units in layer S</a:t>
            </a:r>
            <a:r>
              <a:rPr lang="en-US" altLang="ko-KR" sz="1400" baseline="-250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j+1</a:t>
            </a:r>
            <a:endParaRPr lang="ko-KR" altLang="en-US" sz="1400" baseline="-250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>
            <a:off x="4127157" y="5832389"/>
            <a:ext cx="675502" cy="255371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61465" y="5923000"/>
            <a:ext cx="3438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(# </a:t>
            </a:r>
            <a:r>
              <a:rPr lang="en-US" altLang="ko-KR" sz="14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of units in layer 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</a:t>
            </a:r>
            <a:r>
              <a:rPr lang="en-US" altLang="ko-KR" sz="1400" baseline="-250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j+1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) + bias unit</a:t>
            </a:r>
            <a:endParaRPr lang="ko-KR" altLang="en-US" sz="1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22559" y="2456515"/>
            <a:ext cx="1040490" cy="384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Model representation 1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620335" y="2200719"/>
            <a:ext cx="3974419" cy="3394313"/>
            <a:chOff x="2497662" y="2223440"/>
            <a:chExt cx="3974419" cy="3394313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662" y="2591120"/>
              <a:ext cx="3974419" cy="3026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662" y="2223440"/>
              <a:ext cx="2590800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256" y="5726198"/>
            <a:ext cx="7905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1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Model representation 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2344051"/>
            <a:ext cx="64865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793427" y="2658568"/>
            <a:ext cx="539579" cy="446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14550" y="3688299"/>
            <a:ext cx="2693774" cy="18228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353" y="5507292"/>
            <a:ext cx="233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Forward propagation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6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Model representation 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97" y="2134245"/>
            <a:ext cx="6167695" cy="332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2644346" y="5458098"/>
            <a:ext cx="281734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87362" y="5499440"/>
            <a:ext cx="233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Forward propagation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1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Model representation 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42" y="2162308"/>
            <a:ext cx="5807805" cy="375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72" y="5637899"/>
            <a:ext cx="28479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73928" y="4975654"/>
            <a:ext cx="3102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(# </a:t>
            </a:r>
            <a:r>
              <a:rPr lang="en-US" altLang="ko-KR" sz="12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of units in layer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</a:t>
            </a:r>
            <a:r>
              <a:rPr lang="en-US" altLang="ko-KR" sz="1200" baseline="-250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j+1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) + bias unit</a:t>
            </a:r>
            <a:endParaRPr lang="ko-KR" altLang="en-US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4" name="구부러진 연결선 3"/>
          <p:cNvCxnSpPr>
            <a:endCxn id="13" idx="1"/>
          </p:cNvCxnSpPr>
          <p:nvPr/>
        </p:nvCxnSpPr>
        <p:spPr>
          <a:xfrm flipV="1">
            <a:off x="3019425" y="5114154"/>
            <a:ext cx="454503" cy="24868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Application_1</a:t>
            </a:r>
          </a:p>
          <a:p>
            <a:pPr lvl="1"/>
            <a:r>
              <a:rPr lang="en-US" altLang="ko-KR" dirty="0" smtClean="0"/>
              <a:t>AND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82" y="2389230"/>
            <a:ext cx="64103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37275" y="4016516"/>
            <a:ext cx="2386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Sigmoid function 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특성 이용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!!!</a:t>
            </a:r>
            <a:endParaRPr lang="ko-KR" altLang="en-US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9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Application_1</a:t>
            </a:r>
          </a:p>
          <a:p>
            <a:pPr lvl="1"/>
            <a:r>
              <a:rPr lang="en-US" altLang="ko-KR" dirty="0" smtClean="0"/>
              <a:t>OR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32" y="2543367"/>
            <a:ext cx="64484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21165" y="3060927"/>
            <a:ext cx="2386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Sigmoid function 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특성 이용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!!!</a:t>
            </a:r>
            <a:endParaRPr lang="ko-KR" altLang="en-US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16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Supervised vs. Unsupervised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84197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667864" y="2580437"/>
            <a:ext cx="5637811" cy="2441069"/>
            <a:chOff x="1667864" y="2580437"/>
            <a:chExt cx="5637811" cy="244106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864" y="2580437"/>
              <a:ext cx="2443876" cy="243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294" y="2580437"/>
              <a:ext cx="2427381" cy="2441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2339752" y="5157192"/>
            <a:ext cx="4635267" cy="923330"/>
            <a:chOff x="2452021" y="5314950"/>
            <a:chExt cx="4635267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2452021" y="5314950"/>
              <a:ext cx="18870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abeled</a:t>
              </a:r>
            </a:p>
            <a:p>
              <a:r>
                <a:rPr lang="en-US" altLang="ko-KR" dirty="0" smtClean="0">
                  <a:solidFill>
                    <a:srgbClr val="FF0000"/>
                  </a:solidFill>
                </a:rPr>
                <a:t>(training set)</a:t>
              </a:r>
            </a:p>
            <a:p>
              <a:r>
                <a:rPr lang="en-US" altLang="ko-KR" dirty="0" err="1" smtClean="0">
                  <a:solidFill>
                    <a:srgbClr val="FF0000"/>
                  </a:solidFill>
                </a:rPr>
                <a:t>eg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. classification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7109" y="5314950"/>
              <a:ext cx="1590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un-labeled</a:t>
              </a: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(training set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)</a:t>
              </a:r>
            </a:p>
            <a:p>
              <a:r>
                <a:rPr lang="en-US" altLang="ko-KR" dirty="0" err="1" smtClean="0">
                  <a:solidFill>
                    <a:srgbClr val="FF0000"/>
                  </a:solidFill>
                </a:rPr>
                <a:t>eg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. clustering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2000" y="5579948"/>
              <a:ext cx="377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vs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36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Application_1</a:t>
            </a:r>
          </a:p>
          <a:p>
            <a:pPr lvl="1"/>
            <a:r>
              <a:rPr lang="en-US" altLang="ko-KR" dirty="0" smtClean="0"/>
              <a:t>NOT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774349"/>
            <a:ext cx="63627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99608" y="2904408"/>
            <a:ext cx="2386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Sigmoid function 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특성 이용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!!!</a:t>
            </a:r>
            <a:endParaRPr lang="ko-KR" altLang="en-US" sz="12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36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Application_1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12" y="2257424"/>
            <a:ext cx="5954463" cy="355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/>
          <p:nvPr/>
        </p:nvCxnSpPr>
        <p:spPr>
          <a:xfrm rot="16200000" flipH="1">
            <a:off x="5166066" y="5103186"/>
            <a:ext cx="648072" cy="3240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80869" y="5589240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Decision boundary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하나의 식이 아닌 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여러 개의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layers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 관계들로 표현됨</a:t>
            </a:r>
            <a:endParaRPr lang="en-US" altLang="ko-KR" sz="12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 forward propagation 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41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Application_1</a:t>
            </a:r>
          </a:p>
          <a:p>
            <a:pPr lvl="1"/>
            <a:r>
              <a:rPr lang="en-US" altLang="ko-KR" dirty="0" smtClean="0"/>
              <a:t>Non-linear boundary w/ logistic regression vs. neural networks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70" y="2492896"/>
            <a:ext cx="63817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278644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Some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of them...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0241" y="5740147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Most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of them!!!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7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Application_1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92" y="2213818"/>
            <a:ext cx="6807305" cy="389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3643" y="2899719"/>
            <a:ext cx="46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Application_2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3" name="Picture 34" descr="asampl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00" y="2245206"/>
            <a:ext cx="4655890" cy="29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8" descr="legend-bottom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549" y="5207440"/>
            <a:ext cx="4655889" cy="116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4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Application_3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29" y="2193032"/>
            <a:ext cx="6425832" cy="382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>
            <a:endCxn id="5" idx="1"/>
          </p:cNvCxnSpPr>
          <p:nvPr/>
        </p:nvCxnSpPr>
        <p:spPr>
          <a:xfrm rot="16200000" flipH="1">
            <a:off x="6466442" y="4712301"/>
            <a:ext cx="980825" cy="486031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9870" y="5214897"/>
            <a:ext cx="112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Multiple-</a:t>
            </a:r>
            <a:r>
              <a:rPr lang="ko-KR" altLang="en-US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hypothesis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8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2.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Application_3</a:t>
            </a: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56" y="2315105"/>
            <a:ext cx="6400175" cy="353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5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Cost Function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5" y="2205939"/>
            <a:ext cx="69818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4184822" y="2339546"/>
            <a:ext cx="3797642" cy="12191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19600" y="3624650"/>
            <a:ext cx="3643310" cy="1087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5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Cost Function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2202077"/>
            <a:ext cx="68770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446901" y="3789405"/>
            <a:ext cx="6563624" cy="2184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71999" y="5973976"/>
            <a:ext cx="3163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Cost Function in Neural Networks</a:t>
            </a:r>
            <a:endParaRPr lang="ko-KR" altLang="en-US" sz="12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6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algorithm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576" y="2318591"/>
            <a:ext cx="5997938" cy="375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1782494" y="4196098"/>
            <a:ext cx="1430336" cy="5488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82494" y="4926228"/>
            <a:ext cx="2888360" cy="1087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4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Gradient descent algorithm: </a:t>
            </a:r>
            <a:r>
              <a:rPr lang="en-US" altLang="ko-KR" dirty="0"/>
              <a:t>learning rate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34" y="2537254"/>
            <a:ext cx="5589621" cy="307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구부러진 연결선 5"/>
          <p:cNvCxnSpPr/>
          <p:nvPr/>
        </p:nvCxnSpPr>
        <p:spPr>
          <a:xfrm rot="16200000" flipH="1">
            <a:off x="3078248" y="4264367"/>
            <a:ext cx="1834210" cy="922640"/>
          </a:xfrm>
          <a:prstGeom prst="curvedConnector3">
            <a:avLst>
              <a:gd name="adj1" fmla="val 1092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8187" y="5661248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though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alpha is fixed, 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abs(gradient) is keep decreasing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7694" y="2121725"/>
            <a:ext cx="37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기울기를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타고 보폭을 줄여가며 내려가는 과정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4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algorithm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57" y="2151877"/>
            <a:ext cx="68865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1383957" y="3426941"/>
            <a:ext cx="8238" cy="23724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560541" y="4802659"/>
            <a:ext cx="22077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98757" y="4869160"/>
            <a:ext cx="233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Forward propagation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4613" y="5805264"/>
            <a:ext cx="132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Forward 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propagation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4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algorithm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82" y="2161403"/>
            <a:ext cx="69437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339752" y="2492896"/>
            <a:ext cx="3528392" cy="5488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699792" y="5301208"/>
            <a:ext cx="2938434" cy="5488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algorithm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64" y="2276872"/>
            <a:ext cx="5102561" cy="377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6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algorithm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32" y="2181739"/>
            <a:ext cx="69056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1259632" y="2758341"/>
            <a:ext cx="2592288" cy="3826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724128" y="187396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accumulator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5" name="구부러진 연결선 4"/>
          <p:cNvCxnSpPr>
            <a:stCxn id="13" idx="3"/>
            <a:endCxn id="2" idx="1"/>
          </p:cNvCxnSpPr>
          <p:nvPr/>
        </p:nvCxnSpPr>
        <p:spPr>
          <a:xfrm flipV="1">
            <a:off x="3851920" y="2027851"/>
            <a:ext cx="1872208" cy="921804"/>
          </a:xfrm>
          <a:prstGeom prst="curvedConnector3">
            <a:avLst>
              <a:gd name="adj1" fmla="val 3617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구부러진 연결선 8"/>
          <p:cNvCxnSpPr>
            <a:stCxn id="2" idx="2"/>
          </p:cNvCxnSpPr>
          <p:nvPr/>
        </p:nvCxnSpPr>
        <p:spPr>
          <a:xfrm rot="5400000">
            <a:off x="3660338" y="2157297"/>
            <a:ext cx="2759429" cy="2808312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7864" y="1052736"/>
            <a:ext cx="2005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l: layer index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i: training set index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j: node index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17" name="구부러진 연결선 16"/>
          <p:cNvCxnSpPr>
            <a:stCxn id="13" idx="0"/>
            <a:endCxn id="10" idx="1"/>
          </p:cNvCxnSpPr>
          <p:nvPr/>
        </p:nvCxnSpPr>
        <p:spPr>
          <a:xfrm rot="5400000" flipH="1" flipV="1">
            <a:off x="2283684" y="1694161"/>
            <a:ext cx="1336273" cy="792088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1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intuition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82" y="2348880"/>
            <a:ext cx="6503725" cy="346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9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intuition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58" y="2348880"/>
            <a:ext cx="6595373" cy="352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intuition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85" y="2348880"/>
            <a:ext cx="6490320" cy="365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1763688" y="4941168"/>
            <a:ext cx="4392488" cy="1065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gradient checking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32" y="2199890"/>
            <a:ext cx="69818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4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gradient checking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57" y="2389937"/>
            <a:ext cx="71913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19" y="5799053"/>
            <a:ext cx="5524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0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gradient checking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00" y="2296631"/>
            <a:ext cx="6630689" cy="36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5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Gradient descent algorithm: learning rate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88" y="2382805"/>
            <a:ext cx="5594518" cy="326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87624" y="2121195"/>
            <a:ext cx="3765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기울기를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타고 보폭을 줄여가며 내려가는 과정</a:t>
            </a:r>
            <a:endParaRPr lang="en-US" altLang="ko-KR" sz="1400" dirty="0" smtClean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첫 보폭의 크기의 중요성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sym typeface="Wingdings" panose="05000000000000000000" pitchFamily="2" charset="2"/>
              </a:rPr>
              <a:t>!!!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5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gradient checking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20" y="2420888"/>
            <a:ext cx="69532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8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gradient checking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70" y="2420888"/>
            <a:ext cx="69913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8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gradient checking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45" y="2718550"/>
            <a:ext cx="72390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795" y="5517232"/>
            <a:ext cx="571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11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random initialization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84" y="2585200"/>
            <a:ext cx="5486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6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random initialization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51" y="2343386"/>
            <a:ext cx="6219478" cy="367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10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random initialization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26" y="2493398"/>
            <a:ext cx="681763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6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random initialization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21" y="2204863"/>
            <a:ext cx="5537647" cy="369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20" y="5949280"/>
            <a:ext cx="5524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63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putting it together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78" y="2600848"/>
            <a:ext cx="6568134" cy="2654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4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putting it together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99" y="2204864"/>
            <a:ext cx="6757292" cy="390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6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Backpropagation in practice: putting it together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57" y="2379563"/>
            <a:ext cx="69627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4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Cost function (squared error function): convex in linear regression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37" y="3019741"/>
            <a:ext cx="5580400" cy="327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40" y="2190750"/>
            <a:ext cx="3908909" cy="4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4324349" y="2655841"/>
            <a:ext cx="638175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634040" y="2119379"/>
            <a:ext cx="785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4761471" y="2144093"/>
            <a:ext cx="1845275" cy="4824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7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Application of Neural Networks: Autonomous Driving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Picture 3" descr="Autonomous Driving - Artificial Neural Network - Short vers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420888"/>
            <a:ext cx="4377558" cy="35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2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89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Cost function (squared error function): convex in linear regression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03" y="2520779"/>
            <a:ext cx="5475284" cy="325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3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convex vs. non-convex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27" y="2331307"/>
            <a:ext cx="3242503" cy="359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78" y="3068939"/>
            <a:ext cx="2907159" cy="21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왼쪽/오른쪽 화살표 4"/>
          <p:cNvSpPr/>
          <p:nvPr/>
        </p:nvSpPr>
        <p:spPr>
          <a:xfrm>
            <a:off x="4302745" y="3928225"/>
            <a:ext cx="609600" cy="429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44304" y="5903690"/>
            <a:ext cx="379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arameter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 이상부터는 </a:t>
            </a:r>
            <a:r>
              <a:rPr lang="en-US" altLang="ko-KR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visualize </a:t>
            </a:r>
            <a:r>
              <a:rPr lang="ko-KR" altLang="en-US" sz="1400" dirty="0" smtClean="0">
                <a:solidFill>
                  <a:srgbClr val="FF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불가능</a:t>
            </a:r>
            <a:endParaRPr lang="ko-KR" altLang="en-US" sz="1400" dirty="0">
              <a:solidFill>
                <a:srgbClr val="FF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72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1. Recall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Feature scaling</a:t>
            </a:r>
          </a:p>
          <a:p>
            <a:pPr lvl="1"/>
            <a:r>
              <a:rPr lang="en-US" altLang="ko-KR" dirty="0" smtClean="0"/>
              <a:t>Make sure all features are on a similar scale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>
                <a:sym typeface="Wingdings" panose="05000000000000000000" pitchFamily="2" charset="2"/>
              </a:rPr>
              <a:t> get every features into approximately in [-1, 1] range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65" y="2817340"/>
            <a:ext cx="6197157" cy="294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98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978</Words>
  <Application>Microsoft Macintosh PowerPoint</Application>
  <PresentationFormat>화면 슬라이드 쇼(4:3)</PresentationFormat>
  <Paragraphs>420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7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Cambria Math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2/6</vt:lpstr>
      <vt:lpstr>PowerPoint 프레젠테이션</vt:lpstr>
      <vt:lpstr>1. Recall</vt:lpstr>
      <vt:lpstr>1. Recall</vt:lpstr>
      <vt:lpstr>1. Recall</vt:lpstr>
      <vt:lpstr>1. Recall</vt:lpstr>
      <vt:lpstr>1. Recall</vt:lpstr>
      <vt:lpstr>1. Recall</vt:lpstr>
      <vt:lpstr>1. Recall</vt:lpstr>
      <vt:lpstr>1. Recall</vt:lpstr>
      <vt:lpstr>1. Recall</vt:lpstr>
      <vt:lpstr>1. Recall</vt:lpstr>
      <vt:lpstr>1. Recall</vt:lpstr>
      <vt:lpstr>1. Recall</vt:lpstr>
      <vt:lpstr>1. Recall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2.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3. Neural Networks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2/6</dc:title>
  <dc:creator>jhyun19</dc:creator>
  <cp:lastModifiedBy>박지현</cp:lastModifiedBy>
  <cp:revision>30</cp:revision>
  <dcterms:created xsi:type="dcterms:W3CDTF">2015-12-31T00:06:13Z</dcterms:created>
  <dcterms:modified xsi:type="dcterms:W3CDTF">2016-02-26T05:36:29Z</dcterms:modified>
</cp:coreProperties>
</file>